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theme/themeOverride2.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94" r:id="rId13"/>
  </p:sldMasterIdLst>
  <p:notesMasterIdLst>
    <p:notesMasterId r:id="rId87"/>
  </p:notesMasterIdLst>
  <p:sldIdLst>
    <p:sldId id="542" r:id="rId14"/>
    <p:sldId id="484" r:id="rId15"/>
    <p:sldId id="485" r:id="rId16"/>
    <p:sldId id="486" r:id="rId17"/>
    <p:sldId id="487" r:id="rId18"/>
    <p:sldId id="649" r:id="rId19"/>
    <p:sldId id="497" r:id="rId20"/>
    <p:sldId id="654" r:id="rId21"/>
    <p:sldId id="675" r:id="rId22"/>
    <p:sldId id="651" r:id="rId23"/>
    <p:sldId id="496" r:id="rId24"/>
    <p:sldId id="579" r:id="rId25"/>
    <p:sldId id="578" r:id="rId26"/>
    <p:sldId id="582" r:id="rId27"/>
    <p:sldId id="653" r:id="rId28"/>
    <p:sldId id="551" r:id="rId29"/>
    <p:sldId id="588" r:id="rId30"/>
    <p:sldId id="511" r:id="rId31"/>
    <p:sldId id="552" r:id="rId32"/>
    <p:sldId id="592" r:id="rId33"/>
    <p:sldId id="553" r:id="rId34"/>
    <p:sldId id="593" r:id="rId35"/>
    <p:sldId id="543" r:id="rId36"/>
    <p:sldId id="595" r:id="rId37"/>
    <p:sldId id="597" r:id="rId38"/>
    <p:sldId id="599" r:id="rId39"/>
    <p:sldId id="619" r:id="rId40"/>
    <p:sldId id="409" r:id="rId41"/>
    <p:sldId id="413" r:id="rId42"/>
    <p:sldId id="621" r:id="rId43"/>
    <p:sldId id="429" r:id="rId44"/>
    <p:sldId id="622" r:id="rId45"/>
    <p:sldId id="623" r:id="rId46"/>
    <p:sldId id="447" r:id="rId47"/>
    <p:sldId id="575" r:id="rId48"/>
    <p:sldId id="576" r:id="rId49"/>
    <p:sldId id="677" r:id="rId50"/>
    <p:sldId id="467" r:id="rId51"/>
    <p:sldId id="468" r:id="rId52"/>
    <p:sldId id="469" r:id="rId53"/>
    <p:sldId id="545" r:id="rId54"/>
    <p:sldId id="465" r:id="rId55"/>
    <p:sldId id="435" r:id="rId56"/>
    <p:sldId id="436" r:id="rId57"/>
    <p:sldId id="466" r:id="rId58"/>
    <p:sldId id="607" r:id="rId59"/>
    <p:sldId id="577" r:id="rId60"/>
    <p:sldId id="611" r:id="rId61"/>
    <p:sldId id="614" r:id="rId62"/>
    <p:sldId id="610" r:id="rId63"/>
    <p:sldId id="612" r:id="rId64"/>
    <p:sldId id="613" r:id="rId65"/>
    <p:sldId id="641" r:id="rId66"/>
    <p:sldId id="643" r:id="rId67"/>
    <p:sldId id="644" r:id="rId68"/>
    <p:sldId id="645" r:id="rId69"/>
    <p:sldId id="646" r:id="rId70"/>
    <p:sldId id="647" r:id="rId71"/>
    <p:sldId id="648" r:id="rId72"/>
    <p:sldId id="625" r:id="rId73"/>
    <p:sldId id="632" r:id="rId74"/>
    <p:sldId id="626" r:id="rId75"/>
    <p:sldId id="627" r:id="rId76"/>
    <p:sldId id="628" r:id="rId77"/>
    <p:sldId id="630" r:id="rId78"/>
    <p:sldId id="633" r:id="rId79"/>
    <p:sldId id="634" r:id="rId80"/>
    <p:sldId id="635" r:id="rId81"/>
    <p:sldId id="636" r:id="rId82"/>
    <p:sldId id="637" r:id="rId83"/>
    <p:sldId id="638" r:id="rId84"/>
    <p:sldId id="640" r:id="rId85"/>
    <p:sldId id="63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3B4429-112E-4B4D-817A-EBF3B32C01ED}" v="7" dt="2018-10-10T15:32:09.374"/>
    <p1510:client id="{74C035A3-B334-0141-B86E-F89F710B27D6}" v="413" dt="2018-10-10T15:49:44.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p:cViewPr varScale="1">
        <p:scale>
          <a:sx n="105" d="100"/>
          <a:sy n="105" d="100"/>
        </p:scale>
        <p:origin x="96" y="2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6" Type="http://schemas.openxmlformats.org/officeDocument/2006/relationships/slide" Target="slides/slide63.xml"/><Relationship Id="rId84" Type="http://schemas.openxmlformats.org/officeDocument/2006/relationships/slide" Target="slides/slide71.xml"/><Relationship Id="rId89"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8.xml"/><Relationship Id="rId9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theme" Target="theme/theme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 11:40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19</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21</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across multiple nodes </a:t>
            </a:r>
            <a:r>
              <a:rPr lang="en-US"/>
              <a:t>on </a:t>
            </a:r>
            <a:r>
              <a:rPr lang="en-US" dirty="0"/>
              <a:t>our cluster…</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 name</a:t>
            </a:r>
          </a:p>
        </p:txBody>
      </p:sp>
      <p:sp>
        <p:nvSpPr>
          <p:cNvPr id="4" name="Slide Number Placeholder 3"/>
          <p:cNvSpPr>
            <a:spLocks noGrp="1"/>
          </p:cNvSpPr>
          <p:nvPr>
            <p:ph type="sldNum" sz="quarter" idx="5"/>
          </p:nvPr>
        </p:nvSpPr>
        <p:spPr/>
        <p:txBody>
          <a:bodyPr/>
          <a:lstStyle/>
          <a:p>
            <a:fld id="{1350404E-245B-4AEC-843D-8091A336220D}" type="slidenum">
              <a:rPr lang="en-US" smtClean="0"/>
              <a:t>28</a:t>
            </a:fld>
            <a:endParaRPr lang="en-US"/>
          </a:p>
        </p:txBody>
      </p:sp>
    </p:spTree>
    <p:extLst>
      <p:ext uri="{BB962C8B-B14F-4D97-AF65-F5344CB8AC3E}">
        <p14:creationId xmlns:p14="http://schemas.microsoft.com/office/powerpoint/2010/main" val="2560641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replicas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691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a:t>
            </a:r>
            <a:r>
              <a:rPr lang="en-US"/>
              <a:t>that </a:t>
            </a:r>
            <a:r>
              <a:rPr lang="en-US" dirty="0"/>
              <a:t>deployment might look like when it’s deployed </a:t>
            </a:r>
            <a:r>
              <a:rPr lang="en-US"/>
              <a:t>to </a:t>
            </a:r>
            <a:r>
              <a:rPr lang="en-US" dirty="0"/>
              <a:t>our cluster</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844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5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a service might be represented in our cluster</a:t>
            </a:r>
            <a:r>
              <a:rPr lang="en-US"/>
              <a:t>.  </a:t>
            </a:r>
          </a:p>
          <a:p>
            <a:r>
              <a:rPr lang="en-US" dirty="0"/>
              <a:t>It’s abstract grouping of </a:t>
            </a:r>
            <a:r>
              <a:rPr lang="en-US"/>
              <a:t>the </a:t>
            </a:r>
            <a:r>
              <a:rPr lang="en-US" dirty="0"/>
              <a:t>pods running ratings-web </a:t>
            </a:r>
            <a:r>
              <a:rPr lang="en-US"/>
              <a:t>with </a:t>
            </a:r>
            <a:r>
              <a:rPr lang="en-US" dirty="0"/>
              <a:t>its own endpoint which can be used </a:t>
            </a:r>
            <a:r>
              <a:rPr lang="en-US"/>
              <a:t>to </a:t>
            </a:r>
            <a:r>
              <a:rPr lang="en-US" dirty="0"/>
              <a:t>load balance across </a:t>
            </a:r>
            <a:r>
              <a:rPr lang="en-US"/>
              <a:t>the </a:t>
            </a:r>
            <a:r>
              <a:rPr lang="en-US" dirty="0"/>
              <a:t>pods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274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an example </a:t>
            </a:r>
            <a:r>
              <a:rPr lang="en-US"/>
              <a:t>of </a:t>
            </a:r>
            <a:r>
              <a:rPr lang="en-US" dirty="0"/>
              <a:t>other pods </a:t>
            </a:r>
            <a:r>
              <a:rPr lang="en-US"/>
              <a:t>just </a:t>
            </a:r>
            <a:r>
              <a:rPr lang="en-US" dirty="0"/>
              <a:t>running outside of </a:t>
            </a:r>
            <a:r>
              <a:rPr lang="en-US"/>
              <a:t>the </a:t>
            </a:r>
            <a:r>
              <a:rPr lang="en-US" dirty="0"/>
              <a:t>service</a:t>
            </a:r>
            <a:endParaRPr lang="en-US"/>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8786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1/6/2019 12:00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539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1/6/2019 12:00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67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1/6/2019 12:00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37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1/5/2019 11:40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1/5/2019 11:40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53</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1/5/2019 11:40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ClusterIP service is the default Kubernetes service. It gives you a service inside your cluster that other apps inside your cluster can access. There is no external </a:t>
            </a:r>
            <a:r>
              <a:rPr lang="en-US" sz="1200" b="0" i="0" u="none" strike="noStrike" kern="1200" err="1">
                <a:solidFill>
                  <a:schemeClr val="tx1"/>
                </a:solidFill>
                <a:effectLst/>
                <a:latin typeface="+mn-lt"/>
                <a:ea typeface="+mn-ea"/>
                <a:cs typeface="+mn-cs"/>
              </a:rPr>
              <a:t>acces</a:t>
            </a:r>
            <a:endParaRPr lang="en-US" sz="1200" b="0" i="0" u="none" strike="noStrike" kern="1200">
              <a:solidFill>
                <a:schemeClr val="tx1"/>
              </a:solidFill>
              <a:effectLst/>
              <a:latin typeface="+mn-lt"/>
              <a:ea typeface="+mn-ea"/>
              <a:cs typeface="+mn-cs"/>
            </a:endParaRP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Grouping pods into subset of services, </a:t>
            </a:r>
            <a:r>
              <a:rPr lang="en-US" sz="1200" b="0" i="0" u="none" strike="noStrike" kern="1200" err="1">
                <a:solidFill>
                  <a:schemeClr val="tx1"/>
                </a:solidFill>
                <a:effectLst/>
                <a:latin typeface="+mn-lt"/>
                <a:ea typeface="+mn-ea"/>
                <a:cs typeface="+mn-cs"/>
              </a:rPr>
              <a:t>e.g</a:t>
            </a:r>
            <a:r>
              <a:rPr lang="en-US" sz="1200" b="0" i="0" u="none" strike="noStrike" kern="120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Allowing internal traffic, displaying internal dashboards, etc.</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1/5/2019 11:40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1/5/2019 11:40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10</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1/5/2019</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1/5/2019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1/5/2019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1/5/2019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1/5/2019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1/5/2019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1/5/2019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1/5/2019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1/5/2019</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1/5/2019</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58579681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05/01/2019</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3" Type="http://schemas.openxmlformats.org/officeDocument/2006/relationships/slideLayout" Target="../slideLayouts/slideLayout209.xml"/><Relationship Id="rId21" Type="http://schemas.openxmlformats.org/officeDocument/2006/relationships/theme" Target="../theme/theme10.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image" Target="../media/image55.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21" Type="http://schemas.openxmlformats.org/officeDocument/2006/relationships/image" Target="../media/image55.emf"/><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theme" Target="../theme/theme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4" r:id="rId19"/>
    <p:sldLayoutId id="2147484315" r:id="rId20"/>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1/5/2019</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 id="214748431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108.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5.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149.xml"/><Relationship Id="rId4" Type="http://schemas.openxmlformats.org/officeDocument/2006/relationships/image" Target="../media/image60.jpe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108.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08.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08.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08.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91.xml"/><Relationship Id="rId1" Type="http://schemas.openxmlformats.org/officeDocument/2006/relationships/themeOverride" Target="../theme/themeOverride1.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9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91.xml"/><Relationship Id="rId1" Type="http://schemas.openxmlformats.org/officeDocument/2006/relationships/themeOverride" Target="../theme/themeOverride2.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6.xml"/><Relationship Id="rId5" Type="http://schemas.openxmlformats.org/officeDocument/2006/relationships/image" Target="../media/image77.png"/><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6.xml"/><Relationship Id="rId5" Type="http://schemas.openxmlformats.org/officeDocument/2006/relationships/image" Target="../media/image74.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6.xml"/><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2.xml"/></Relationships>
</file>

<file path=ppt/slides/_rels/slide5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6.wdp"/><Relationship Id="rId9" Type="http://schemas.openxmlformats.org/officeDocument/2006/relationships/image" Target="../media/image88.png"/></Relationships>
</file>

<file path=ppt/slides/_rels/slide5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5.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36.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87.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84.png"/></Relationships>
</file>

<file path=ppt/slides/_rels/slide5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diagramColors" Target="../diagrams/colors2.xml"/><Relationship Id="rId12"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89.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87.png"/></Relationships>
</file>

<file path=ppt/slides/_rels/slide5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diagramColors" Target="../diagrams/colors3.xml"/><Relationship Id="rId12" Type="http://schemas.openxmlformats.org/officeDocument/2006/relationships/image" Target="../media/image89.png"/><Relationship Id="rId2" Type="http://schemas.openxmlformats.org/officeDocument/2006/relationships/notesSlide" Target="../notesSlides/notesSlide38.xml"/><Relationship Id="rId16" Type="http://schemas.openxmlformats.org/officeDocument/2006/relationships/image" Target="../media/image94.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92.png"/><Relationship Id="rId5" Type="http://schemas.openxmlformats.org/officeDocument/2006/relationships/diagramLayout" Target="../diagrams/layout3.xml"/><Relationship Id="rId15" Type="http://schemas.openxmlformats.org/officeDocument/2006/relationships/image" Target="../media/image93.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87.png"/><Relationship Id="rId1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3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hyperlink" Target="http://laprofessoressavirisponde.blogspot.it/2013/07/" TargetMode="External"/><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39.xml"/><Relationship Id="rId5" Type="http://schemas.openxmlformats.org/officeDocument/2006/relationships/image" Target="../media/image101.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3.xml"/><Relationship Id="rId1" Type="http://schemas.openxmlformats.org/officeDocument/2006/relationships/slideLayout" Target="../slideLayouts/slideLayout39.xml"/><Relationship Id="rId5" Type="http://schemas.openxmlformats.org/officeDocument/2006/relationships/image" Target="../media/image103.pn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39.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85.png"/></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39.xml"/><Relationship Id="rId6" Type="http://schemas.openxmlformats.org/officeDocument/2006/relationships/image" Target="../media/image106.png"/><Relationship Id="rId5" Type="http://schemas.openxmlformats.org/officeDocument/2006/relationships/image" Target="../media/image104.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39.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48.xml"/><Relationship Id="rId1" Type="http://schemas.openxmlformats.org/officeDocument/2006/relationships/slideLayout" Target="../slideLayouts/slideLayout39.xml"/><Relationship Id="rId6" Type="http://schemas.openxmlformats.org/officeDocument/2006/relationships/image" Target="../media/image98.png"/><Relationship Id="rId5" Type="http://schemas.openxmlformats.org/officeDocument/2006/relationships/image" Target="../media/image110.png"/><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39.xml"/><Relationship Id="rId5" Type="http://schemas.openxmlformats.org/officeDocument/2006/relationships/image" Target="../media/image112.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39.xml"/><Relationship Id="rId5" Type="http://schemas.openxmlformats.org/officeDocument/2006/relationships/image" Target="../media/image114.png"/><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51.xml"/><Relationship Id="rId1" Type="http://schemas.openxmlformats.org/officeDocument/2006/relationships/slideLayout" Target="../slideLayouts/slideLayout39.xml"/><Relationship Id="rId6" Type="http://schemas.openxmlformats.org/officeDocument/2006/relationships/image" Target="../media/image98.png"/><Relationship Id="rId5" Type="http://schemas.openxmlformats.org/officeDocument/2006/relationships/image" Target="../media/image116.png"/><Relationship Id="rId4" Type="http://schemas.openxmlformats.org/officeDocument/2006/relationships/image" Target="../media/image115.pn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56.xml"/></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08.xml"/><Relationship Id="rId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78D7"/>
                </a:solidFill>
                <a:latin typeface="Segoe UI Light" panose="020B0502040204020203" pitchFamily="34" charset="0"/>
                <a:cs typeface="Segoe UI Light" panose="020B0502040204020203" pitchFamily="34" charset="0"/>
              </a:rPr>
              <a:t>A brief Docker lab…</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api</a:t>
              </a:r>
              <a:endParaRPr kumimoji="0" lang="en-US" sz="20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db</a:t>
              </a:r>
              <a:r>
                <a:rPr kumimoji="0" lang="en-US" sz="2000" b="0" i="0" u="none" strike="noStrike" kern="1200" cap="none" spc="0" normalizeH="0" baseline="0" noProof="0">
                  <a:ln>
                    <a:noFill/>
                  </a:ln>
                  <a:solidFill>
                    <a:srgbClr val="353535"/>
                  </a:solidFill>
                  <a:effectLst/>
                  <a:uLnTx/>
                  <a:uFillTx/>
                  <a:latin typeface="Segoe UI Semilight"/>
                  <a:ea typeface="+mn-ea"/>
                  <a:cs typeface="+mn-cs"/>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27017</a:t>
              </a:r>
            </a:p>
          </p:txBody>
        </p:sp>
      </p:grpSp>
      <p:sp>
        <p:nvSpPr>
          <p:cNvPr id="26" name="TextBox 25">
            <a:extLst>
              <a:ext uri="{FF2B5EF4-FFF2-40B4-BE49-F238E27FC236}">
                <a16:creationId xmlns:a16="http://schemas.microsoft.com/office/drawing/2014/main" id="{F208AEAF-187C-4AE6-A94C-6E0A093A9FAE}"/>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Pods</a:t>
            </a:r>
          </a:p>
        </p:txBody>
      </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17" y="1010647"/>
            <a:ext cx="6455309"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19" y="1922664"/>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app=ratings-web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74973" y="14114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455946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ratings</a:t>
              </a:r>
              <a:r>
                <a:rPr kumimoji="0" lang="en-US" sz="2000" b="0" i="0" u="none" strike="noStrike" kern="1200" cap="none" spc="0" normalizeH="0" baseline="0" noProof="0">
                  <a:ln>
                    <a:noFill/>
                  </a:ln>
                  <a:solidFill>
                    <a:srgbClr val="353535"/>
                  </a:solidFill>
                  <a:effectLst/>
                  <a:uLnTx/>
                  <a:uFillTx/>
                  <a:latin typeface="Segoe UI Semilight"/>
                  <a:ea typeface="+mn-ea"/>
                  <a:cs typeface="+mn-cs"/>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400">
                <a:solidFill>
                  <a:schemeClr val="tx1">
                    <a:lumMod val="50000"/>
                  </a:schemeClr>
                </a:solidFill>
              </a:rPr>
              <a:t>Service</a:t>
            </a:r>
          </a:p>
          <a:p>
            <a:pPr algn="ctr" defTabSz="932472" fontAlgn="base">
              <a:spcBef>
                <a:spcPct val="0"/>
              </a:spcBef>
              <a:spcAft>
                <a:spcPct val="0"/>
              </a:spcAft>
            </a:pPr>
            <a:r>
              <a:rPr lang="en-US" sz="1600">
                <a:solidFill>
                  <a:schemeClr val="tx1">
                    <a:lumMod val="50000"/>
                  </a:schemeClr>
                </a:solidFill>
              </a:rPr>
              <a:t>ratings-web</a:t>
            </a:r>
          </a:p>
          <a:p>
            <a:pPr algn="ctr" defTabSz="932472" fontAlgn="base">
              <a:spcBef>
                <a:spcPct val="0"/>
              </a:spcBef>
              <a:spcAft>
                <a:spcPct val="0"/>
              </a:spcAft>
            </a:pPr>
            <a:r>
              <a:rPr lang="en-US" sz="1600">
                <a:solidFill>
                  <a:schemeClr val="tx1">
                    <a:lumMod val="50000"/>
                  </a:schemeClr>
                </a:solidFill>
              </a:rPr>
              <a:t>IP Address</a:t>
            </a:r>
            <a:endParaRPr lang="en-US" sz="2000">
              <a:solidFill>
                <a:schemeClr val="tx1">
                  <a:lumMod val="50000"/>
                </a:schemeClr>
              </a:solidFill>
            </a:endParaRPr>
          </a:p>
        </p:txBody>
      </p:sp>
    </p:spTree>
    <p:extLst>
      <p:ext uri="{BB962C8B-B14F-4D97-AF65-F5344CB8AC3E}">
        <p14:creationId xmlns:p14="http://schemas.microsoft.com/office/powerpoint/2010/main" val="40355606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31818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Operationalizing K8S</a:t>
            </a:r>
            <a:br>
              <a:rPr lang="en-US" dirty="0"/>
            </a:br>
            <a:r>
              <a:rPr lang="en-US" dirty="0"/>
              <a:t>	</a:t>
            </a:r>
            <a:r>
              <a:rPr lang="en-US" sz="4800" dirty="0">
                <a:solidFill>
                  <a:schemeClr val="accent4"/>
                </a:solidFill>
              </a:rPr>
              <a:t>Monitoring and Logging</a:t>
            </a:r>
            <a:endParaRPr lang="en-US" dirty="0">
              <a:solidFill>
                <a:schemeClr val="accent4"/>
              </a:solidFill>
            </a:endParaRPr>
          </a:p>
        </p:txBody>
      </p:sp>
    </p:spTree>
    <p:extLst>
      <p:ext uri="{BB962C8B-B14F-4D97-AF65-F5344CB8AC3E}">
        <p14:creationId xmlns:p14="http://schemas.microsoft.com/office/powerpoint/2010/main" val="34410582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677616"/>
          </a:xfrm>
        </p:spPr>
        <p:txBody>
          <a:bodyPr/>
          <a:lstStyle/>
          <a:p>
            <a:pPr lvl="0"/>
            <a:r>
              <a:rPr lang="en-US" sz="3200" dirty="0"/>
              <a:t>Kubernetes monitoring provides us with the ability to view what is happening within the cluster nodes, pods and containers.</a:t>
            </a:r>
          </a:p>
          <a:p>
            <a:pPr lvl="0"/>
            <a:r>
              <a:rPr lang="en-US" sz="3200" dirty="0"/>
              <a:t>Benefits:</a:t>
            </a:r>
          </a:p>
          <a:p>
            <a:pPr lvl="1"/>
            <a:r>
              <a:rPr lang="en-US" sz="2400" dirty="0"/>
              <a:t>View application logs.</a:t>
            </a:r>
          </a:p>
          <a:p>
            <a:pPr lvl="1"/>
            <a:r>
              <a:rPr lang="en-US" sz="2400" dirty="0"/>
              <a:t>Identify resource bottlenecks.</a:t>
            </a:r>
          </a:p>
          <a:p>
            <a:pPr lvl="1"/>
            <a:r>
              <a:rPr lang="en-US" sz="2400" dirty="0"/>
              <a:t>View the cluster's overall performance.</a:t>
            </a:r>
          </a:p>
          <a:p>
            <a:pPr lvl="1"/>
            <a:r>
              <a:rPr lang="en-US" sz="2400" dirty="0"/>
              <a:t>Review the resource utilization of workloads running on the host that are unrelated to the standard processes that support the pod.</a:t>
            </a:r>
          </a:p>
          <a:p>
            <a:pPr lvl="1"/>
            <a:r>
              <a:rPr lang="en-US" sz="2400" dirty="0"/>
              <a:t>Understand the behavior of the cluster under average and heaviest loads.</a:t>
            </a:r>
          </a:p>
          <a:p>
            <a:pPr lvl="1"/>
            <a:r>
              <a:rPr lang="en-US" sz="2400" dirty="0"/>
              <a:t>Identify capacity needs and determine the maximum load that the cluster can sustain.</a:t>
            </a:r>
          </a:p>
          <a:p>
            <a:pPr lvl="0"/>
            <a:endParaRPr lang="en-US" sz="2400" dirty="0"/>
          </a:p>
          <a:p>
            <a:pPr lvl="1" fontAlgn="ctr"/>
            <a:endParaRPr lang="en-US" sz="2400" dirty="0"/>
          </a:p>
          <a:p>
            <a:pPr marL="0" indent="0">
              <a:buNone/>
            </a:pPr>
            <a:endParaRPr lang="en-US" sz="3200"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dirty="0"/>
              <a:t>Monitoring</a:t>
            </a:r>
          </a:p>
        </p:txBody>
      </p:sp>
    </p:spTree>
    <p:extLst>
      <p:ext uri="{BB962C8B-B14F-4D97-AF65-F5344CB8AC3E}">
        <p14:creationId xmlns:p14="http://schemas.microsoft.com/office/powerpoint/2010/main" val="28269701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dirty="0"/>
              <a:t>Viewing full logs for pods and services:</a:t>
            </a:r>
          </a:p>
          <a:p>
            <a:pPr lvl="1"/>
            <a:r>
              <a:rPr lang="en-US" sz="2800" dirty="0" err="1"/>
              <a:t>kubectl</a:t>
            </a:r>
            <a:r>
              <a:rPr lang="en-US" sz="2800" dirty="0"/>
              <a:t> logs</a:t>
            </a:r>
          </a:p>
          <a:p>
            <a:pPr lvl="0"/>
            <a:r>
              <a:rPr lang="en-US" dirty="0"/>
              <a:t>There are various ways to troubleshoot:</a:t>
            </a:r>
          </a:p>
          <a:p>
            <a:pPr lvl="1"/>
            <a:r>
              <a:rPr lang="en-US" sz="2800" dirty="0"/>
              <a:t>Finding out why pods are failing:</a:t>
            </a:r>
          </a:p>
          <a:p>
            <a:pPr lvl="2"/>
            <a:r>
              <a:rPr lang="en-US" sz="2600" dirty="0" err="1"/>
              <a:t>kubectl</a:t>
            </a:r>
            <a:r>
              <a:rPr lang="en-US" sz="2600" dirty="0"/>
              <a:t> describe pod</a:t>
            </a:r>
          </a:p>
          <a:p>
            <a:pPr lvl="1"/>
            <a:r>
              <a:rPr lang="en-US" sz="2800" dirty="0"/>
              <a:t>Getting a bash shell into a running container in a pod:</a:t>
            </a:r>
          </a:p>
          <a:p>
            <a:pPr lvl="2"/>
            <a:r>
              <a:rPr lang="en-US" sz="2600" dirty="0" err="1"/>
              <a:t>kubectl</a:t>
            </a:r>
            <a:r>
              <a:rPr lang="en-US" sz="2600" dirty="0"/>
              <a:t> exec</a:t>
            </a:r>
          </a:p>
          <a:p>
            <a:pPr lvl="0"/>
            <a:endParaRPr lang="en-US" sz="2800" dirty="0"/>
          </a:p>
          <a:p>
            <a:pPr lvl="1" fontAlgn="ctr"/>
            <a:endParaRPr lang="en-US" dirty="0"/>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dirty="0"/>
              <a:t>Logging and Troubleshooting</a:t>
            </a:r>
          </a:p>
        </p:txBody>
      </p:sp>
    </p:spTree>
    <p:extLst>
      <p:ext uri="{BB962C8B-B14F-4D97-AF65-F5344CB8AC3E}">
        <p14:creationId xmlns:p14="http://schemas.microsoft.com/office/powerpoint/2010/main" val="15298568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137672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a:t>Datadog</a:t>
            </a:r>
          </a:p>
          <a:p>
            <a:pPr lvl="1"/>
            <a:r>
              <a:rPr lang="en-US" dirty="0"/>
              <a:t>Prometheus</a:t>
            </a:r>
          </a:p>
          <a:p>
            <a:pPr lvl="1"/>
            <a:r>
              <a:rPr lang="en-US" dirty="0" err="1"/>
              <a:t>InfluxData</a:t>
            </a:r>
            <a:endParaRPr lang="en-US" dirty="0"/>
          </a:p>
          <a:p>
            <a:pPr lvl="1"/>
            <a:r>
              <a:rPr lang="en-US" dirty="0"/>
              <a:t>Cloud-specific: Azure Monitor, AWS CloudWatch</a:t>
            </a:r>
          </a:p>
          <a:p>
            <a:endParaRPr lang="en-US" dirty="0"/>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4134122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3891902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Application Scaling Strategies</a:t>
            </a:r>
          </a:p>
        </p:txBody>
      </p:sp>
      <p:sp>
        <p:nvSpPr>
          <p:cNvPr id="6" name="Content Placeholder 2"/>
          <p:cNvSpPr>
            <a:spLocks noGrp="1"/>
          </p:cNvSpPr>
          <p:nvPr>
            <p:ph type="body" sz="quarter" idx="10"/>
          </p:nvPr>
        </p:nvSpPr>
        <p:spPr>
          <a:xfrm>
            <a:off x="493345" y="1486746"/>
            <a:ext cx="10232348" cy="4746941"/>
          </a:xfrm>
          <a:prstGeom prst="rect">
            <a:avLst/>
          </a:prstGeom>
        </p:spPr>
        <p:txBody>
          <a:bodyPr/>
          <a:lstStyle/>
          <a:p>
            <a:r>
              <a:rPr lang="en-US" sz="2745" spc="-29">
                <a:solidFill>
                  <a:schemeClr val="bg1"/>
                </a:solidFill>
              </a:rPr>
              <a:t>Application Level</a:t>
            </a:r>
          </a:p>
          <a:p>
            <a:pPr lvl="2"/>
            <a:r>
              <a:rPr lang="en-US" sz="2745">
                <a:solidFill>
                  <a:schemeClr val="bg1"/>
                </a:solidFill>
              </a:rPr>
              <a:t>Increase/decrease the number of pods for a given service</a:t>
            </a:r>
          </a:p>
          <a:p>
            <a:pPr lvl="2"/>
            <a:r>
              <a:rPr lang="en-US" sz="2745">
                <a:solidFill>
                  <a:schemeClr val="bg1"/>
                </a:solidFill>
              </a:rPr>
              <a:t>Handled by the orchestrator or the application itself</a:t>
            </a:r>
          </a:p>
          <a:p>
            <a:pPr lvl="2"/>
            <a:r>
              <a:rPr lang="en-US" sz="2745">
                <a:solidFill>
                  <a:schemeClr val="bg1"/>
                </a:solidFill>
              </a:rPr>
              <a:t>Kubernetes Horizontal Pod Autoscaling</a:t>
            </a:r>
          </a:p>
          <a:p>
            <a:r>
              <a:rPr lang="en-US" sz="2745" spc="-29">
                <a:solidFill>
                  <a:schemeClr val="bg1"/>
                </a:solidFill>
              </a:rPr>
              <a:t>Infrastructure Level</a:t>
            </a:r>
          </a:p>
          <a:p>
            <a:pPr lvl="2"/>
            <a:r>
              <a:rPr lang="en-US" sz="2745">
                <a:solidFill>
                  <a:schemeClr val="bg1"/>
                </a:solidFill>
              </a:rPr>
              <a:t>Increase/decrease the number of VM’s running in the cluster</a:t>
            </a:r>
          </a:p>
          <a:p>
            <a:pPr lvl="2"/>
            <a:r>
              <a:rPr lang="en-US" sz="2745">
                <a:solidFill>
                  <a:schemeClr val="bg1"/>
                </a:solidFill>
              </a:rPr>
              <a:t>Azure infrastructure function</a:t>
            </a:r>
          </a:p>
          <a:p>
            <a:pPr lvl="2"/>
            <a:r>
              <a:rPr lang="en-US" sz="2745">
                <a:solidFill>
                  <a:schemeClr val="bg1"/>
                </a:solidFill>
              </a:rPr>
              <a:t>via AKS API/CLI (utilizes Azure VM Scale Sets)</a:t>
            </a:r>
          </a:p>
          <a:p>
            <a:pPr lvl="2"/>
            <a:r>
              <a:rPr lang="en-US" sz="2745">
                <a:solidFill>
                  <a:schemeClr val="bg1"/>
                </a:solidFill>
              </a:rPr>
              <a:t>Auto-scaling coming to AKS soon</a:t>
            </a:r>
          </a:p>
          <a:p>
            <a:pPr lvl="0"/>
            <a:r>
              <a:rPr lang="en-US" sz="2745" spc="-29">
                <a:solidFill>
                  <a:schemeClr val="bg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922762"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Pod</a:t>
            </a: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53001"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265615" y="3149599"/>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268937" y="3160711"/>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Nodes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754700" y="3121025"/>
            <a:ext cx="87843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8" y="3141662"/>
            <a:ext cx="827137"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4" y="3148011"/>
            <a:ext cx="880011"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839563" y="3162299"/>
            <a:ext cx="880011"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406962-38C6-4A5F-82D4-64E7CC11B7D4}"/>
              </a:ext>
            </a:extLst>
          </p:cNvPr>
          <p:cNvSpPr/>
          <p:nvPr/>
        </p:nvSpPr>
        <p:spPr bwMode="auto">
          <a:xfrm>
            <a:off x="0" y="1653988"/>
            <a:ext cx="12579724" cy="24540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bg1"/>
                </a:solidFill>
              </a:rPr>
              <a:t>Scaling the AKS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0207" y="2212110"/>
            <a:ext cx="12051586" cy="1069199"/>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22275"/>
          </a:xfrm>
        </p:spPr>
        <p:txBody>
          <a:bodyPr/>
          <a:lstStyle/>
          <a:p>
            <a:pPr lvl="0"/>
            <a:r>
              <a:rPr lang="en-US"/>
              <a:t>Incremental update of a deployment (</a:t>
            </a:r>
            <a:r>
              <a:rPr lang="en-US" err="1"/>
              <a:t>ie</a:t>
            </a:r>
            <a:r>
              <a:rPr lang="en-US"/>
              <a:t>: set of pods).</a:t>
            </a:r>
          </a:p>
          <a:p>
            <a:pPr lvl="0"/>
            <a:r>
              <a:rPr lang="en-US"/>
              <a:t>Service will load balance between the old and the new until the old versions are all terminated.</a:t>
            </a:r>
          </a:p>
          <a:p>
            <a:pPr lvl="0"/>
            <a:r>
              <a:rPr lang="en-US"/>
              <a:t>Similar to scaling.</a:t>
            </a:r>
          </a:p>
          <a:p>
            <a:pPr lvl="0"/>
            <a:r>
              <a:rPr lang="en-US"/>
              <a:t>All updates are versioned and can be rolled back.</a:t>
            </a:r>
          </a:p>
          <a:p>
            <a:pPr lvl="1"/>
            <a:r>
              <a:rPr lang="en-US"/>
              <a:t>Roll backs use the same mechanism to deploy the new pods.</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19101391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2"/>
          <a:stretch>
            <a:fillRect/>
          </a:stretch>
        </p:blipFill>
        <p:spPr>
          <a:xfrm>
            <a:off x="1910366" y="1414351"/>
            <a:ext cx="2400300" cy="26924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3"/>
          <a:stretch>
            <a:fillRect/>
          </a:stretch>
        </p:blipFill>
        <p:spPr>
          <a:xfrm>
            <a:off x="4465213" y="1414351"/>
            <a:ext cx="2768600" cy="26035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4"/>
          <a:stretch>
            <a:fillRect/>
          </a:stretch>
        </p:blipFill>
        <p:spPr>
          <a:xfrm>
            <a:off x="7388360" y="1414351"/>
            <a:ext cx="2895600" cy="2705100"/>
          </a:xfrm>
          <a:prstGeom prst="rect">
            <a:avLst/>
          </a:prstGeom>
        </p:spPr>
      </p:pic>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5"/>
          <a:stretch>
            <a:fillRect/>
          </a:stretch>
        </p:blipFill>
        <p:spPr>
          <a:xfrm>
            <a:off x="4268363" y="4119451"/>
            <a:ext cx="3162300" cy="2654300"/>
          </a:xfrm>
          <a:prstGeom prst="rect">
            <a:avLst/>
          </a:prstGeom>
        </p:spPr>
      </p:pic>
    </p:spTree>
    <p:extLst>
      <p:ext uri="{BB962C8B-B14F-4D97-AF65-F5344CB8AC3E}">
        <p14:creationId xmlns:p14="http://schemas.microsoft.com/office/powerpoint/2010/main" val="35112799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2"/>
          <a:stretch>
            <a:fillRect/>
          </a:stretch>
        </p:blipFill>
        <p:spPr>
          <a:xfrm>
            <a:off x="3237471" y="1189178"/>
            <a:ext cx="5719375" cy="48006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3"/>
          <a:stretch>
            <a:fillRect/>
          </a:stretch>
        </p:blipFill>
        <p:spPr>
          <a:xfrm>
            <a:off x="3511003" y="1189178"/>
            <a:ext cx="5138670" cy="48006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4"/>
          <a:stretch>
            <a:fillRect/>
          </a:stretch>
        </p:blipFill>
        <p:spPr>
          <a:xfrm>
            <a:off x="3544645" y="1189178"/>
            <a:ext cx="5105028" cy="4800600"/>
          </a:xfrm>
          <a:prstGeom prst="rect">
            <a:avLst/>
          </a:prstGeom>
        </p:spPr>
      </p:pic>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5"/>
          <a:stretch>
            <a:fillRect/>
          </a:stretch>
        </p:blipFill>
        <p:spPr>
          <a:xfrm>
            <a:off x="3957269" y="1189178"/>
            <a:ext cx="4279781" cy="4800600"/>
          </a:xfrm>
          <a:prstGeom prst="rect">
            <a:avLst/>
          </a:prstGeom>
        </p:spPr>
      </p:pic>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242551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06886"/>
          </a:xfrm>
        </p:spPr>
        <p:txBody>
          <a:bodyPr/>
          <a:lstStyle/>
          <a:p>
            <a:pPr lvl="0"/>
            <a:r>
              <a:rPr lang="en-US"/>
              <a:t>Some applications can not handle rolling updates</a:t>
            </a:r>
          </a:p>
          <a:p>
            <a:pPr lvl="1"/>
            <a:r>
              <a:rPr lang="en-US"/>
              <a:t>Shared state, API schema changes, etc.</a:t>
            </a:r>
          </a:p>
          <a:p>
            <a:r>
              <a:rPr lang="en-US"/>
              <a:t>In these cases a Blue/Green deployment is needed </a:t>
            </a:r>
          </a:p>
          <a:p>
            <a:pPr lvl="1"/>
            <a:r>
              <a:rPr lang="en-US"/>
              <a:t>Similar to Azure’s concept of Deployment Slots</a:t>
            </a:r>
          </a:p>
          <a:p>
            <a:pPr lvl="1"/>
            <a:r>
              <a:rPr lang="en-US"/>
              <a:t>New deployment creates all Pod replicas with a new label.</a:t>
            </a:r>
          </a:p>
          <a:p>
            <a:pPr lvl="1"/>
            <a:r>
              <a:rPr lang="en-US"/>
              <a:t>When finished, we update the Service to point to the new label.</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Blue/Green Deployments</a:t>
            </a:r>
          </a:p>
        </p:txBody>
      </p:sp>
    </p:spTree>
    <p:extLst>
      <p:ext uri="{BB962C8B-B14F-4D97-AF65-F5344CB8AC3E}">
        <p14:creationId xmlns:p14="http://schemas.microsoft.com/office/powerpoint/2010/main" val="162566592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 – The Initial Deployment</a:t>
            </a:r>
          </a:p>
        </p:txBody>
      </p:sp>
      <p:pic>
        <p:nvPicPr>
          <p:cNvPr id="6" name="Picture 5">
            <a:extLst>
              <a:ext uri="{FF2B5EF4-FFF2-40B4-BE49-F238E27FC236}">
                <a16:creationId xmlns:a16="http://schemas.microsoft.com/office/drawing/2014/main" id="{64F1E3EC-DDAC-B04A-99A0-90B82274208B}"/>
              </a:ext>
            </a:extLst>
          </p:cNvPr>
          <p:cNvPicPr>
            <a:picLocks noChangeAspect="1"/>
          </p:cNvPicPr>
          <p:nvPr/>
        </p:nvPicPr>
        <p:blipFill>
          <a:blip r:embed="rId2"/>
          <a:stretch>
            <a:fillRect/>
          </a:stretch>
        </p:blipFill>
        <p:spPr>
          <a:xfrm>
            <a:off x="1479550" y="1189178"/>
            <a:ext cx="4406900" cy="3086100"/>
          </a:xfrm>
          <a:prstGeom prst="rect">
            <a:avLst/>
          </a:prstGeom>
        </p:spPr>
      </p:pic>
      <p:pic>
        <p:nvPicPr>
          <p:cNvPr id="7" name="Picture 6">
            <a:extLst>
              <a:ext uri="{FF2B5EF4-FFF2-40B4-BE49-F238E27FC236}">
                <a16:creationId xmlns:a16="http://schemas.microsoft.com/office/drawing/2014/main" id="{B3A7748F-9EFA-E143-B7E3-183DD254181A}"/>
              </a:ext>
            </a:extLst>
          </p:cNvPr>
          <p:cNvPicPr>
            <a:picLocks noChangeAspect="1"/>
          </p:cNvPicPr>
          <p:nvPr/>
        </p:nvPicPr>
        <p:blipFill>
          <a:blip r:embed="rId3"/>
          <a:stretch>
            <a:fillRect/>
          </a:stretch>
        </p:blipFill>
        <p:spPr>
          <a:xfrm>
            <a:off x="6812924" y="2505943"/>
            <a:ext cx="3742654" cy="3932958"/>
          </a:xfrm>
          <a:prstGeom prst="rect">
            <a:avLst/>
          </a:prstGeom>
        </p:spPr>
      </p:pic>
    </p:spTree>
    <p:extLst>
      <p:ext uri="{BB962C8B-B14F-4D97-AF65-F5344CB8AC3E}">
        <p14:creationId xmlns:p14="http://schemas.microsoft.com/office/powerpoint/2010/main" val="245785162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Green – The New Deployment</a:t>
            </a:r>
          </a:p>
        </p:txBody>
      </p:sp>
      <p:pic>
        <p:nvPicPr>
          <p:cNvPr id="2" name="Picture 1">
            <a:extLst>
              <a:ext uri="{FF2B5EF4-FFF2-40B4-BE49-F238E27FC236}">
                <a16:creationId xmlns:a16="http://schemas.microsoft.com/office/drawing/2014/main" id="{E05EB2C7-F6B6-524E-84A0-D6E28DBF813E}"/>
              </a:ext>
            </a:extLst>
          </p:cNvPr>
          <p:cNvPicPr>
            <a:picLocks noChangeAspect="1"/>
          </p:cNvPicPr>
          <p:nvPr/>
        </p:nvPicPr>
        <p:blipFill>
          <a:blip r:embed="rId2"/>
          <a:stretch>
            <a:fillRect/>
          </a:stretch>
        </p:blipFill>
        <p:spPr>
          <a:xfrm>
            <a:off x="504630" y="1525079"/>
            <a:ext cx="3606800" cy="2374900"/>
          </a:xfrm>
          <a:prstGeom prst="rect">
            <a:avLst/>
          </a:prstGeom>
        </p:spPr>
      </p:pic>
      <p:pic>
        <p:nvPicPr>
          <p:cNvPr id="4" name="Picture 3">
            <a:extLst>
              <a:ext uri="{FF2B5EF4-FFF2-40B4-BE49-F238E27FC236}">
                <a16:creationId xmlns:a16="http://schemas.microsoft.com/office/drawing/2014/main" id="{472AA3EA-7B49-0041-BF78-E9F39B06D7E6}"/>
              </a:ext>
            </a:extLst>
          </p:cNvPr>
          <p:cNvPicPr>
            <a:picLocks noChangeAspect="1"/>
          </p:cNvPicPr>
          <p:nvPr/>
        </p:nvPicPr>
        <p:blipFill>
          <a:blip r:embed="rId3"/>
          <a:stretch>
            <a:fillRect/>
          </a:stretch>
        </p:blipFill>
        <p:spPr>
          <a:xfrm>
            <a:off x="7854462" y="1525079"/>
            <a:ext cx="3594100" cy="2324100"/>
          </a:xfrm>
          <a:prstGeom prst="rect">
            <a:avLst/>
          </a:prstGeom>
        </p:spPr>
      </p:pic>
      <p:pic>
        <p:nvPicPr>
          <p:cNvPr id="9" name="Picture 8">
            <a:extLst>
              <a:ext uri="{FF2B5EF4-FFF2-40B4-BE49-F238E27FC236}">
                <a16:creationId xmlns:a16="http://schemas.microsoft.com/office/drawing/2014/main" id="{4FAD0681-6D23-CE4A-8F5E-FB0F53850B3D}"/>
              </a:ext>
            </a:extLst>
          </p:cNvPr>
          <p:cNvPicPr>
            <a:picLocks noChangeAspect="1"/>
          </p:cNvPicPr>
          <p:nvPr/>
        </p:nvPicPr>
        <p:blipFill>
          <a:blip r:embed="rId4"/>
          <a:stretch>
            <a:fillRect/>
          </a:stretch>
        </p:blipFill>
        <p:spPr>
          <a:xfrm>
            <a:off x="1482530" y="4138590"/>
            <a:ext cx="1651000" cy="2006600"/>
          </a:xfrm>
          <a:prstGeom prst="rect">
            <a:avLst/>
          </a:prstGeom>
        </p:spPr>
      </p:pic>
      <p:pic>
        <p:nvPicPr>
          <p:cNvPr id="10" name="Picture 9">
            <a:extLst>
              <a:ext uri="{FF2B5EF4-FFF2-40B4-BE49-F238E27FC236}">
                <a16:creationId xmlns:a16="http://schemas.microsoft.com/office/drawing/2014/main" id="{C207B31F-9AD6-904F-9EC2-EFE1979981D9}"/>
              </a:ext>
            </a:extLst>
          </p:cNvPr>
          <p:cNvPicPr>
            <a:picLocks noChangeAspect="1"/>
          </p:cNvPicPr>
          <p:nvPr/>
        </p:nvPicPr>
        <p:blipFill>
          <a:blip r:embed="rId5"/>
          <a:stretch>
            <a:fillRect/>
          </a:stretch>
        </p:blipFill>
        <p:spPr>
          <a:xfrm>
            <a:off x="8832362" y="4138590"/>
            <a:ext cx="1638300" cy="1955800"/>
          </a:xfrm>
          <a:prstGeom prst="rect">
            <a:avLst/>
          </a:prstGeom>
        </p:spPr>
      </p:pic>
      <p:sp>
        <p:nvSpPr>
          <p:cNvPr id="15" name="Right Arrow 14">
            <a:extLst>
              <a:ext uri="{FF2B5EF4-FFF2-40B4-BE49-F238E27FC236}">
                <a16:creationId xmlns:a16="http://schemas.microsoft.com/office/drawing/2014/main" id="{9DEF73ED-4C87-2C42-988C-8F3B5A9F9BE4}"/>
              </a:ext>
            </a:extLst>
          </p:cNvPr>
          <p:cNvSpPr/>
          <p:nvPr/>
        </p:nvSpPr>
        <p:spPr bwMode="auto">
          <a:xfrm>
            <a:off x="3437661" y="4910070"/>
            <a:ext cx="5176949" cy="46363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21900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stretch>
            <a:fillRect/>
          </a:stretch>
        </p:blipFill>
        <p:spPr>
          <a:xfrm>
            <a:off x="6805520" y="2117130"/>
            <a:ext cx="4954272" cy="3952796"/>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04873F3B-D5D7-4BD4-8F82-017B085452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09573" y="467288"/>
            <a:ext cx="813011" cy="993680"/>
          </a:xfrm>
          <a:prstGeom prst="rect">
            <a:avLst/>
          </a:prstGeom>
        </p:spPr>
      </p:pic>
    </p:spTree>
    <p:extLst>
      <p:ext uri="{BB962C8B-B14F-4D97-AF65-F5344CB8AC3E}">
        <p14:creationId xmlns:p14="http://schemas.microsoft.com/office/powerpoint/2010/main" val="31133710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29C361529A2A4CBD939C63066D45E6" ma:contentTypeVersion="10" ma:contentTypeDescription="Create a new document." ma:contentTypeScope="" ma:versionID="c9aee42ad1f0efe91f2d9b1396fc7873">
  <xsd:schema xmlns:xsd="http://www.w3.org/2001/XMLSchema" xmlns:xs="http://www.w3.org/2001/XMLSchema" xmlns:p="http://schemas.microsoft.com/office/2006/metadata/properties" xmlns:ns2="86461db2-e4d8-4b63-bcd1-f2c2f627c055" xmlns:ns3="d964ef08-bd69-47ce-85df-0e468447ae3a" targetNamespace="http://schemas.microsoft.com/office/2006/metadata/properties" ma:root="true" ma:fieldsID="6374009777b190e3e0d8d73b42b03301" ns2:_="" ns3:_="">
    <xsd:import namespace="86461db2-e4d8-4b63-bcd1-f2c2f627c055"/>
    <xsd:import namespace="d964ef08-bd69-47ce-85df-0e468447ae3a"/>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461db2-e4d8-4b63-bcd1-f2c2f627c0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64ef08-bd69-47ce-85df-0e468447ae3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054666-34C9-43BB-9CD0-EE5258525EB4}">
  <ds:schemaRefs>
    <ds:schemaRef ds:uri="http://schemas.microsoft.com/sharepoint/v3/contenttype/forms"/>
  </ds:schemaRefs>
</ds:datastoreItem>
</file>

<file path=customXml/itemProps2.xml><?xml version="1.0" encoding="utf-8"?>
<ds:datastoreItem xmlns:ds="http://schemas.openxmlformats.org/officeDocument/2006/customXml" ds:itemID="{4A791BF9-AC8A-421D-9E20-0AF68E65A4BE}">
  <ds:schemaRefs>
    <ds:schemaRef ds:uri="d964ef08-bd69-47ce-85df-0e468447ae3a"/>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86461db2-e4d8-4b63-bcd1-f2c2f627c055"/>
    <ds:schemaRef ds:uri="http://www.w3.org/XML/1998/namespace"/>
  </ds:schemaRefs>
</ds:datastoreItem>
</file>

<file path=customXml/itemProps3.xml><?xml version="1.0" encoding="utf-8"?>
<ds:datastoreItem xmlns:ds="http://schemas.openxmlformats.org/officeDocument/2006/customXml" ds:itemID="{E7FE03D7-B6C4-44FF-B619-D4327EF893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461db2-e4d8-4b63-bcd1-f2c2f627c055"/>
    <ds:schemaRef ds:uri="d964ef08-bd69-47ce-85df-0e468447ae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30</TotalTime>
  <Words>5266</Words>
  <Application>Microsoft Office PowerPoint</Application>
  <PresentationFormat>Widescreen</PresentationFormat>
  <Paragraphs>862</Paragraphs>
  <Slides>73</Slides>
  <Notes>53</Notes>
  <HiddenSlides>11</HiddenSlides>
  <MMClips>0</MMClips>
  <ScaleCrop>false</ScaleCrop>
  <HeadingPairs>
    <vt:vector size="6" baseType="variant">
      <vt:variant>
        <vt:lpstr>Fonts Used</vt:lpstr>
      </vt:variant>
      <vt:variant>
        <vt:i4>14</vt:i4>
      </vt:variant>
      <vt:variant>
        <vt:lpstr>Theme</vt:lpstr>
      </vt:variant>
      <vt:variant>
        <vt:i4>10</vt:i4>
      </vt:variant>
      <vt:variant>
        <vt:lpstr>Slide Titles</vt:lpstr>
      </vt:variant>
      <vt:variant>
        <vt:i4>73</vt:i4>
      </vt:variant>
    </vt:vector>
  </HeadingPairs>
  <TitlesOfParts>
    <vt:vector size="97" baseType="lpstr">
      <vt:lpstr>Arial</vt:lpstr>
      <vt:lpstr>Calibri</vt:lpstr>
      <vt:lpstr>Consolas</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2_WHITE TEMPLATE</vt:lpstr>
      <vt:lpstr>Introducing Containers &amp;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What is Kubernetes?</vt:lpstr>
      <vt:lpstr>PowerPoint Presentation</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Operationalizing K8S  Monitoring and Logging</vt:lpstr>
      <vt:lpstr>Monitoring</vt:lpstr>
      <vt:lpstr>Logging and Troubleshooting</vt:lpstr>
      <vt:lpstr>Application Health and Readiness </vt:lpstr>
      <vt:lpstr>Monitoring: What indicators matter in Kubernetes</vt:lpstr>
      <vt:lpstr>Logging</vt:lpstr>
      <vt:lpstr>Kubernetes  Scaling &amp; HA</vt:lpstr>
      <vt:lpstr>Application Scaling Strategies</vt:lpstr>
      <vt:lpstr>Scaling Pods</vt:lpstr>
      <vt:lpstr>Scaling Nodes</vt:lpstr>
      <vt:lpstr>Scaling the AKS Cluster</vt:lpstr>
      <vt:lpstr>Kubernetes  Updates &amp; Rollbacks</vt:lpstr>
      <vt:lpstr>Rolling Updates and Roll-Backs</vt:lpstr>
      <vt:lpstr>Rolling Updates and Roll-Backs</vt:lpstr>
      <vt:lpstr>Rolling Updates and Roll-Backs</vt:lpstr>
      <vt:lpstr>Blue/Green Deployments</vt:lpstr>
      <vt:lpstr>Blue – The Initial Deployment</vt:lpstr>
      <vt:lpstr>Green – The New Deployment</vt:lpstr>
      <vt:lpstr>Kubernetes - Storage</vt:lpstr>
      <vt:lpstr>PowerPoint Presentation</vt:lpstr>
      <vt:lpstr>PowerPoint Presentation</vt:lpstr>
      <vt:lpstr>PowerPoint Presentation</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Bart Robertson</cp:lastModifiedBy>
  <cp:revision>7</cp:revision>
  <dcterms:modified xsi:type="dcterms:W3CDTF">2019-01-06T06:10:49Z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0x0101005029C361529A2A4CBD939C63066D45E6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peterlau@microsoft.com</vt:lpwstr>
  </property>
  <property fmtid="{D5CDD505-2E9C-101B-9397-08002B2CF9AE}" pid="7" name="MSIP_Label_f42aa342-8706-4288-bd11-ebb85995028c_SetDate">
    <vt:lpwstr>2017-10-16T13:42:29.6771538-02:00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